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handoutMasterIdLst>
    <p:handoutMasterId r:id="rId15"/>
  </p:handoutMasterIdLst>
  <p:sldIdLst>
    <p:sldId id="258" r:id="rId5"/>
    <p:sldId id="275" r:id="rId6"/>
    <p:sldId id="276" r:id="rId7"/>
    <p:sldId id="285" r:id="rId8"/>
    <p:sldId id="692" r:id="rId9"/>
    <p:sldId id="695" r:id="rId10"/>
    <p:sldId id="298" r:id="rId11"/>
    <p:sldId id="694" r:id="rId12"/>
    <p:sldId id="289"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76" d="100"/>
          <a:sy n="76" d="100"/>
        </p:scale>
        <p:origin x="556" y="60"/>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10/15/2023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10/15/2023</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3235818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4245785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ce96bbcaf6_2_2220:notes"/>
          <p:cNvSpPr>
            <a:spLocks noGrp="1" noRot="1" noChangeAspect="1"/>
          </p:cNvSpPr>
          <p:nvPr>
            <p:ph type="sldImg" idx="2"/>
          </p:nvPr>
        </p:nvSpPr>
        <p:spPr>
          <a:xfrm>
            <a:off x="508000" y="914400"/>
            <a:ext cx="8128000" cy="4572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36" name="Google Shape;2636;gce96bbcaf6_2_2220:notes"/>
          <p:cNvSpPr txBox="1">
            <a:spLocks noGrp="1"/>
          </p:cNvSpPr>
          <p:nvPr>
            <p:ph type="body" idx="1"/>
          </p:nvPr>
        </p:nvSpPr>
        <p:spPr>
          <a:xfrm>
            <a:off x="914400" y="5791200"/>
            <a:ext cx="7315200" cy="54864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080979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ce96bbcaf6_2_2220:notes"/>
          <p:cNvSpPr>
            <a:spLocks noGrp="1" noRot="1" noChangeAspect="1"/>
          </p:cNvSpPr>
          <p:nvPr>
            <p:ph type="sldImg" idx="2"/>
          </p:nvPr>
        </p:nvSpPr>
        <p:spPr>
          <a:xfrm>
            <a:off x="508000" y="914400"/>
            <a:ext cx="8128000" cy="4572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36" name="Google Shape;2636;gce96bbcaf6_2_2220:notes"/>
          <p:cNvSpPr txBox="1">
            <a:spLocks noGrp="1"/>
          </p:cNvSpPr>
          <p:nvPr>
            <p:ph type="body" idx="1"/>
          </p:nvPr>
        </p:nvSpPr>
        <p:spPr>
          <a:xfrm>
            <a:off x="914400" y="5791200"/>
            <a:ext cx="7315200" cy="54864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038396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5652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2" name="Footer Placeholder 1"/>
          <p:cNvSpPr>
            <a:spLocks noGrp="1"/>
          </p:cNvSpPr>
          <p:nvPr>
            <p:ph type="ftr" sz="quarter" idx="13"/>
          </p:nvPr>
        </p:nvSpPr>
        <p:spPr/>
        <p:txBody>
          <a:bodyPr/>
          <a:lstStyle/>
          <a:p>
            <a:r>
              <a:rPr lang="en-GB"/>
              <a:t>codebasics INC​</a:t>
            </a:r>
            <a:endParaRPr lang="en-IN"/>
          </a:p>
        </p:txBody>
      </p:sp>
    </p:spTree>
    <p:extLst>
      <p:ext uri="{BB962C8B-B14F-4D97-AF65-F5344CB8AC3E}">
        <p14:creationId xmlns:p14="http://schemas.microsoft.com/office/powerpoint/2010/main" val="1734875521"/>
      </p:ext>
    </p:extLst>
  </p:cSld>
  <p:clrMapOvr>
    <a:masterClrMapping/>
  </p:clrMapOvr>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8"/>
        <p:cNvGrpSpPr/>
        <p:nvPr/>
      </p:nvGrpSpPr>
      <p:grpSpPr>
        <a:xfrm>
          <a:off x="0" y="0"/>
          <a:ext cx="0" cy="0"/>
          <a:chOff x="0" y="0"/>
          <a:chExt cx="0" cy="0"/>
        </a:xfrm>
      </p:grpSpPr>
      <p:sp>
        <p:nvSpPr>
          <p:cNvPr id="39" name="Google Shape;39;p4"/>
          <p:cNvSpPr txBox="1">
            <a:spLocks noGrp="1"/>
          </p:cNvSpPr>
          <p:nvPr>
            <p:ph type="title"/>
          </p:nvPr>
        </p:nvSpPr>
        <p:spPr>
          <a:xfrm>
            <a:off x="960000" y="593367"/>
            <a:ext cx="10272001" cy="763600"/>
          </a:xfrm>
          <a:prstGeom prst="rect">
            <a:avLst/>
          </a:prstGeom>
        </p:spPr>
        <p:txBody>
          <a:bodyPr spcFirstLastPara="1" wrap="square" lIns="91425" tIns="91425" rIns="91425" bIns="91425" anchor="ctr" anchorCtr="0">
            <a:noAutofit/>
          </a:bodyPr>
          <a:lstStyle>
            <a:lvl1pPr lvl="0" rtl="0">
              <a:spcBef>
                <a:spcPct val="0"/>
              </a:spcBef>
              <a:spcAft>
                <a:spcPct val="0"/>
              </a:spcAft>
              <a:buSzPts val="3500"/>
              <a:buNone/>
              <a:defRPr/>
            </a:lvl1pPr>
            <a:lvl2pPr lvl="1" rtl="0">
              <a:spcBef>
                <a:spcPct val="0"/>
              </a:spcBef>
              <a:spcAft>
                <a:spcPct val="0"/>
              </a:spcAft>
              <a:buSzPts val="3500"/>
              <a:buNone/>
              <a:defRPr/>
            </a:lvl2pPr>
            <a:lvl3pPr lvl="2" rtl="0">
              <a:spcBef>
                <a:spcPct val="0"/>
              </a:spcBef>
              <a:spcAft>
                <a:spcPct val="0"/>
              </a:spcAft>
              <a:buSzPts val="3500"/>
              <a:buNone/>
              <a:defRPr/>
            </a:lvl3pPr>
            <a:lvl4pPr lvl="3" rtl="0">
              <a:spcBef>
                <a:spcPct val="0"/>
              </a:spcBef>
              <a:spcAft>
                <a:spcPct val="0"/>
              </a:spcAft>
              <a:buSzPts val="3500"/>
              <a:buNone/>
              <a:defRPr/>
            </a:lvl4pPr>
            <a:lvl5pPr lvl="4" rtl="0">
              <a:spcBef>
                <a:spcPct val="0"/>
              </a:spcBef>
              <a:spcAft>
                <a:spcPct val="0"/>
              </a:spcAft>
              <a:buSzPts val="3500"/>
              <a:buNone/>
              <a:defRPr/>
            </a:lvl5pPr>
            <a:lvl6pPr lvl="5" rtl="0">
              <a:spcBef>
                <a:spcPct val="0"/>
              </a:spcBef>
              <a:spcAft>
                <a:spcPct val="0"/>
              </a:spcAft>
              <a:buSzPts val="3500"/>
              <a:buNone/>
              <a:defRPr/>
            </a:lvl6pPr>
            <a:lvl7pPr lvl="6" rtl="0">
              <a:spcBef>
                <a:spcPct val="0"/>
              </a:spcBef>
              <a:spcAft>
                <a:spcPct val="0"/>
              </a:spcAft>
              <a:buSzPts val="3500"/>
              <a:buNone/>
              <a:defRPr/>
            </a:lvl7pPr>
            <a:lvl8pPr lvl="7" rtl="0">
              <a:spcBef>
                <a:spcPct val="0"/>
              </a:spcBef>
              <a:spcAft>
                <a:spcPct val="0"/>
              </a:spcAft>
              <a:buSzPts val="3500"/>
              <a:buNone/>
              <a:defRPr/>
            </a:lvl8pPr>
            <a:lvl9pPr lvl="8" rtl="0">
              <a:spcBef>
                <a:spcPct val="0"/>
              </a:spcBef>
              <a:spcAft>
                <a:spcPct val="0"/>
              </a:spcAft>
              <a:buSzPts val="3500"/>
              <a:buNone/>
              <a:defRPr/>
            </a:lvl9pPr>
          </a:lstStyle>
          <a:p>
            <a:endParaRPr/>
          </a:p>
        </p:txBody>
      </p:sp>
      <p:sp>
        <p:nvSpPr>
          <p:cNvPr id="40" name="Google Shape;40;p4"/>
          <p:cNvSpPr txBox="1">
            <a:spLocks noGrp="1"/>
          </p:cNvSpPr>
          <p:nvPr>
            <p:ph type="body" idx="1"/>
          </p:nvPr>
        </p:nvSpPr>
        <p:spPr>
          <a:xfrm>
            <a:off x="960000" y="1536633"/>
            <a:ext cx="10272001" cy="4555200"/>
          </a:xfrm>
          <a:prstGeom prst="rect">
            <a:avLst/>
          </a:prstGeom>
        </p:spPr>
        <p:txBody>
          <a:bodyPr spcFirstLastPara="1" wrap="square" lIns="91425" tIns="91425" rIns="91425" bIns="91425" anchor="t" anchorCtr="0">
            <a:noAutofit/>
          </a:bodyPr>
          <a:lstStyle>
            <a:lvl1pPr marL="609600" lvl="0" indent="-423333" rtl="0">
              <a:lnSpc>
                <a:spcPct val="115000"/>
              </a:lnSpc>
              <a:spcBef>
                <a:spcPct val="0"/>
              </a:spcBef>
              <a:spcAft>
                <a:spcPct val="0"/>
              </a:spcAft>
              <a:buClr>
                <a:srgbClr val="434343"/>
              </a:buClr>
              <a:buSzPts val="1400"/>
              <a:buChar char="●"/>
              <a:defRPr sz="1600">
                <a:solidFill>
                  <a:srgbClr val="434343"/>
                </a:solidFill>
              </a:defRPr>
            </a:lvl1pPr>
            <a:lvl2pPr marL="1219200" lvl="1" indent="-423333" rtl="0">
              <a:lnSpc>
                <a:spcPct val="115000"/>
              </a:lnSpc>
              <a:spcBef>
                <a:spcPct val="0"/>
              </a:spcBef>
              <a:spcAft>
                <a:spcPct val="0"/>
              </a:spcAft>
              <a:buClr>
                <a:srgbClr val="434343"/>
              </a:buClr>
              <a:buSzPts val="1400"/>
              <a:buChar char="○"/>
              <a:defRPr>
                <a:solidFill>
                  <a:srgbClr val="434343"/>
                </a:solidFill>
              </a:defRPr>
            </a:lvl2pPr>
            <a:lvl3pPr marL="1828800" lvl="2" indent="-423333" rtl="0">
              <a:lnSpc>
                <a:spcPct val="115000"/>
              </a:lnSpc>
              <a:spcBef>
                <a:spcPct val="0"/>
              </a:spcBef>
              <a:spcAft>
                <a:spcPct val="0"/>
              </a:spcAft>
              <a:buClr>
                <a:srgbClr val="434343"/>
              </a:buClr>
              <a:buSzPts val="1400"/>
              <a:buChar char="■"/>
              <a:defRPr>
                <a:solidFill>
                  <a:srgbClr val="434343"/>
                </a:solidFill>
              </a:defRPr>
            </a:lvl3pPr>
            <a:lvl4pPr marL="2438400" lvl="3" indent="-423333" rtl="0">
              <a:lnSpc>
                <a:spcPct val="115000"/>
              </a:lnSpc>
              <a:spcBef>
                <a:spcPct val="0"/>
              </a:spcBef>
              <a:spcAft>
                <a:spcPct val="0"/>
              </a:spcAft>
              <a:buClr>
                <a:srgbClr val="434343"/>
              </a:buClr>
              <a:buSzPts val="1400"/>
              <a:buChar char="●"/>
              <a:defRPr>
                <a:solidFill>
                  <a:srgbClr val="434343"/>
                </a:solidFill>
              </a:defRPr>
            </a:lvl4pPr>
            <a:lvl5pPr marL="3048000" lvl="4" indent="-423333" rtl="0">
              <a:lnSpc>
                <a:spcPct val="115000"/>
              </a:lnSpc>
              <a:spcBef>
                <a:spcPct val="0"/>
              </a:spcBef>
              <a:spcAft>
                <a:spcPct val="0"/>
              </a:spcAft>
              <a:buClr>
                <a:srgbClr val="434343"/>
              </a:buClr>
              <a:buSzPts val="1400"/>
              <a:buChar char="○"/>
              <a:defRPr>
                <a:solidFill>
                  <a:srgbClr val="434343"/>
                </a:solidFill>
              </a:defRPr>
            </a:lvl5pPr>
            <a:lvl6pPr marL="3657600" lvl="5" indent="-423333" rtl="0">
              <a:lnSpc>
                <a:spcPct val="115000"/>
              </a:lnSpc>
              <a:spcBef>
                <a:spcPct val="0"/>
              </a:spcBef>
              <a:spcAft>
                <a:spcPct val="0"/>
              </a:spcAft>
              <a:buClr>
                <a:srgbClr val="434343"/>
              </a:buClr>
              <a:buSzPts val="1400"/>
              <a:buChar char="■"/>
              <a:defRPr>
                <a:solidFill>
                  <a:srgbClr val="434343"/>
                </a:solidFill>
              </a:defRPr>
            </a:lvl6pPr>
            <a:lvl7pPr marL="4267200" lvl="6" indent="-423333" rtl="0">
              <a:lnSpc>
                <a:spcPct val="115000"/>
              </a:lnSpc>
              <a:spcBef>
                <a:spcPct val="0"/>
              </a:spcBef>
              <a:spcAft>
                <a:spcPct val="0"/>
              </a:spcAft>
              <a:buClr>
                <a:srgbClr val="434343"/>
              </a:buClr>
              <a:buSzPts val="1400"/>
              <a:buChar char="●"/>
              <a:defRPr>
                <a:solidFill>
                  <a:srgbClr val="434343"/>
                </a:solidFill>
              </a:defRPr>
            </a:lvl7pPr>
            <a:lvl8pPr marL="4876800" lvl="7" indent="-423333" rtl="0">
              <a:lnSpc>
                <a:spcPct val="115000"/>
              </a:lnSpc>
              <a:spcBef>
                <a:spcPct val="0"/>
              </a:spcBef>
              <a:spcAft>
                <a:spcPct val="0"/>
              </a:spcAft>
              <a:buClr>
                <a:srgbClr val="434343"/>
              </a:buClr>
              <a:buSzPts val="1400"/>
              <a:buChar char="○"/>
              <a:defRPr>
                <a:solidFill>
                  <a:srgbClr val="434343"/>
                </a:solidFill>
              </a:defRPr>
            </a:lvl8pPr>
            <a:lvl9pPr marL="5486400" lvl="8" indent="-423333" rtl="0">
              <a:lnSpc>
                <a:spcPct val="115000"/>
              </a:lnSpc>
              <a:spcBef>
                <a:spcPct val="0"/>
              </a:spcBef>
              <a:spcAft>
                <a:spcPct val="0"/>
              </a:spcAft>
              <a:buClr>
                <a:srgbClr val="434343"/>
              </a:buClr>
              <a:buSzPts val="1400"/>
              <a:buChar char="■"/>
              <a:defRPr>
                <a:solidFill>
                  <a:srgbClr val="434343"/>
                </a:solidFill>
              </a:defRPr>
            </a:lvl9pPr>
          </a:lstStyle>
          <a:p>
            <a:endParaRPr/>
          </a:p>
        </p:txBody>
      </p:sp>
      <p:sp>
        <p:nvSpPr>
          <p:cNvPr id="41" name="Google Shape;41;p4"/>
          <p:cNvSpPr/>
          <p:nvPr/>
        </p:nvSpPr>
        <p:spPr>
          <a:xfrm>
            <a:off x="11428400" y="0"/>
            <a:ext cx="772400" cy="68656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42" name="Google Shape;42;p4"/>
          <p:cNvSpPr/>
          <p:nvPr/>
        </p:nvSpPr>
        <p:spPr>
          <a:xfrm>
            <a:off x="344400" y="765567"/>
            <a:ext cx="419200" cy="4192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43" name="Google Shape;43;p4"/>
          <p:cNvSpPr/>
          <p:nvPr/>
        </p:nvSpPr>
        <p:spPr>
          <a:xfrm>
            <a:off x="10369600" y="0"/>
            <a:ext cx="1822400" cy="1831200"/>
          </a:xfrm>
          <a:prstGeom prst="rect">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pic>
        <p:nvPicPr>
          <p:cNvPr id="44" name="Google Shape;44;p4"/>
          <p:cNvPicPr preferRelativeResize="0"/>
          <p:nvPr/>
        </p:nvPicPr>
        <p:blipFill>
          <a:blip r:embed="rId2">
            <a:alphaModFix/>
          </a:blip>
          <a:stretch>
            <a:fillRect/>
          </a:stretch>
        </p:blipFill>
        <p:spPr>
          <a:xfrm>
            <a:off x="10363767" y="23084"/>
            <a:ext cx="1785033" cy="1785033"/>
          </a:xfrm>
          <a:prstGeom prst="rect">
            <a:avLst/>
          </a:prstGeom>
          <a:noFill/>
          <a:ln>
            <a:noFill/>
          </a:ln>
        </p:spPr>
      </p:pic>
    </p:spTree>
    <p:extLst>
      <p:ext uri="{BB962C8B-B14F-4D97-AF65-F5344CB8AC3E}">
        <p14:creationId xmlns:p14="http://schemas.microsoft.com/office/powerpoint/2010/main" val="159463393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 id="2147483670" r:id="rId18"/>
    <p:sldLayoutId id="2147483672" r:id="rId19"/>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p:txBody>
          <a:bodyPr/>
          <a:lstStyle/>
          <a:p>
            <a:r>
              <a:rPr lang="en-US" dirty="0"/>
              <a:t>SHIELD INSURANCE ANALYSIS </a:t>
            </a:r>
          </a:p>
        </p:txBody>
      </p:sp>
      <p:pic>
        <p:nvPicPr>
          <p:cNvPr id="7" name="Picture Placeholder 6">
            <a:extLst>
              <a:ext uri="{FF2B5EF4-FFF2-40B4-BE49-F238E27FC236}">
                <a16:creationId xmlns:a16="http://schemas.microsoft.com/office/drawing/2014/main" id="{943F4C90-9F37-7C15-3513-DFF7DE12D3AF}"/>
              </a:ext>
            </a:extLst>
          </p:cNvPr>
          <p:cNvPicPr>
            <a:picLocks noGrp="1" noChangeAspect="1"/>
          </p:cNvPicPr>
          <p:nvPr>
            <p:ph type="pic" sz="quarter" idx="10"/>
          </p:nvPr>
        </p:nvPicPr>
        <p:blipFill>
          <a:blip r:embed="rId3"/>
          <a:srcRect/>
          <a:stretch>
            <a:fillRect/>
          </a:stretch>
        </p:blipFill>
        <p:spPr>
          <a:xfrm>
            <a:off x="288758" y="529389"/>
            <a:ext cx="5807242" cy="5504817"/>
          </a:xfrm>
        </p:spPr>
      </p:pic>
      <p:sp>
        <p:nvSpPr>
          <p:cNvPr id="6" name="Rectangle: Rounded Corners 5">
            <a:extLst>
              <a:ext uri="{FF2B5EF4-FFF2-40B4-BE49-F238E27FC236}">
                <a16:creationId xmlns:a16="http://schemas.microsoft.com/office/drawing/2014/main" id="{970E44CC-2AD2-8784-85EB-0BA88D539BBB}"/>
              </a:ext>
            </a:extLst>
          </p:cNvPr>
          <p:cNvSpPr/>
          <p:nvPr/>
        </p:nvSpPr>
        <p:spPr>
          <a:xfrm>
            <a:off x="9132610" y="127218"/>
            <a:ext cx="2770632" cy="1691640"/>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774093D0-8251-3144-0993-D951D9D228B8}"/>
              </a:ext>
            </a:extLst>
          </p:cNvPr>
          <p:cNvPicPr>
            <a:picLocks noChangeAspect="1"/>
          </p:cNvPicPr>
          <p:nvPr/>
        </p:nvPicPr>
        <p:blipFill>
          <a:blip r:embed="rId4"/>
          <a:stretch>
            <a:fillRect/>
          </a:stretch>
        </p:blipFill>
        <p:spPr>
          <a:xfrm>
            <a:off x="10229148" y="392394"/>
            <a:ext cx="1674094" cy="13083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6717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About Data Set </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Project View </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Summary</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Quote</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p:txBody>
          <a:bodyPr/>
          <a:lstStyle/>
          <a:p>
            <a:r>
              <a:rPr lang="en-US" dirty="0"/>
              <a:t>Shield Insurance </a:t>
            </a:r>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fade">
                                      <p:cBhvr>
                                        <p:cTn id="12" dur="1000"/>
                                        <p:tgtEl>
                                          <p:spTgt spid="16">
                                            <p:txEl>
                                              <p:pRg st="0" end="0"/>
                                            </p:txEl>
                                          </p:spTgt>
                                        </p:tgtEl>
                                      </p:cBhvr>
                                    </p:animEffect>
                                    <p:anim calcmode="lin" valueType="num">
                                      <p:cBhvr>
                                        <p:cTn id="13"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1000"/>
                                        <p:tgtEl>
                                          <p:spTgt spid="9">
                                            <p:txEl>
                                              <p:pRg st="0" end="0"/>
                                            </p:txEl>
                                          </p:spTgt>
                                        </p:tgtEl>
                                      </p:cBhvr>
                                    </p:animEffect>
                                    <p:anim calcmode="lin" valueType="num">
                                      <p:cBhvr>
                                        <p:cTn id="20"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grpId="0" nodeType="clickEffect">
                                  <p:stCondLst>
                                    <p:cond delay="0"/>
                                  </p:stCondLst>
                                  <p:childTnLst>
                                    <p:set>
                                      <p:cBhvr>
                                        <p:cTn id="25" dur="1" fill="hold">
                                          <p:stCondLst>
                                            <p:cond delay="0"/>
                                          </p:stCondLst>
                                        </p:cTn>
                                        <p:tgtEl>
                                          <p:spTgt spid="18">
                                            <p:txEl>
                                              <p:pRg st="0" end="0"/>
                                            </p:txEl>
                                          </p:spTgt>
                                        </p:tgtEl>
                                        <p:attrNameLst>
                                          <p:attrName>style.visibility</p:attrName>
                                        </p:attrNameLst>
                                      </p:cBhvr>
                                      <p:to>
                                        <p:strVal val="visible"/>
                                      </p:to>
                                    </p:set>
                                    <p:animEffect transition="in" filter="barn(inVertical)">
                                      <p:cBhvr>
                                        <p:cTn id="26" dur="500"/>
                                        <p:tgtEl>
                                          <p:spTgt spid="18">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grpId="0" nodeType="clickEffect">
                                  <p:stCondLst>
                                    <p:cond delay="0"/>
                                  </p:stCondLst>
                                  <p:childTnLst>
                                    <p:set>
                                      <p:cBhvr>
                                        <p:cTn id="30" dur="1" fill="hold">
                                          <p:stCondLst>
                                            <p:cond delay="0"/>
                                          </p:stCondLst>
                                        </p:cTn>
                                        <p:tgtEl>
                                          <p:spTgt spid="22">
                                            <p:txEl>
                                              <p:pRg st="0" end="0"/>
                                            </p:txEl>
                                          </p:spTgt>
                                        </p:tgtEl>
                                        <p:attrNameLst>
                                          <p:attrName>style.visibility</p:attrName>
                                        </p:attrNameLst>
                                      </p:cBhvr>
                                      <p:to>
                                        <p:strVal val="visible"/>
                                      </p:to>
                                    </p:set>
                                    <p:animEffect transition="in" filter="barn(inVertical)">
                                      <p:cBhvr>
                                        <p:cTn id="31" dur="500"/>
                                        <p:tgtEl>
                                          <p:spTgt spid="22">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24">
                                            <p:txEl>
                                              <p:pRg st="0" end="0"/>
                                            </p:txEl>
                                          </p:spTgt>
                                        </p:tgtEl>
                                        <p:attrNameLst>
                                          <p:attrName>style.visibility</p:attrName>
                                        </p:attrNameLst>
                                      </p:cBhvr>
                                      <p:to>
                                        <p:strVal val="visible"/>
                                      </p:to>
                                    </p:set>
                                    <p:animEffect transition="in" filter="barn(inVertical)">
                                      <p:cBhvr>
                                        <p:cTn id="36"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6" grpId="0" build="p"/>
      <p:bldP spid="9" grpId="0" build="p"/>
      <p:bldP spid="18" grpId="0" build="p"/>
      <p:bldP spid="22" grpId="0" build="p"/>
      <p:bldP spid="2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1558" y="1901551"/>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89534" y="3051498"/>
            <a:ext cx="4260180" cy="3166422"/>
          </a:xfrm>
        </p:spPr>
        <p:txBody>
          <a:bodyPr/>
          <a:lstStyle/>
          <a:p>
            <a:r>
              <a:rPr lang="en-US" dirty="0"/>
              <a:t>T</a:t>
            </a:r>
            <a:r>
              <a:rPr lang="en-US" sz="1800" dirty="0"/>
              <a:t>hroughout my internship at </a:t>
            </a:r>
            <a:r>
              <a:rPr lang="en-US" sz="1800" dirty="0" err="1"/>
              <a:t>Atliq</a:t>
            </a:r>
            <a:r>
              <a:rPr lang="en-US" sz="1800" dirty="0"/>
              <a:t> Hardware, I had the privilege of working with Shield Insurance Company's data. My primary responsibility entailed the conversion of this data into invaluable insights aimed at enhancing their business strategies. This project not only enriched my learning experience but also provided remarkable clarity about the workings of the corporate world.</a:t>
            </a:r>
          </a:p>
          <a:p>
            <a:endParaRPr lang="en-US" dirty="0"/>
          </a:p>
        </p:txBody>
      </p:sp>
      <p:pic>
        <p:nvPicPr>
          <p:cNvPr id="12" name="Picture Placeholder 11" descr="People around a table on their laptops">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rotWithShape="1">
          <a:blip r:embed="rId3" cstate="print">
            <a:extLst>
              <a:ext uri="{28A0092B-C50C-407E-A947-70E740481C1C}">
                <a14:useLocalDpi xmlns:a14="http://schemas.microsoft.com/office/drawing/2010/main"/>
              </a:ext>
            </a:extLst>
          </a:blip>
          <a:srcRect/>
          <a:stretch/>
        </p:blipFill>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Tree>
    <p:extLst>
      <p:ext uri="{BB962C8B-B14F-4D97-AF65-F5344CB8AC3E}">
        <p14:creationId xmlns:p14="http://schemas.microsoft.com/office/powerpoint/2010/main" val="775548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About Data </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a:xfrm>
            <a:off x="1603244" y="3594947"/>
            <a:ext cx="1877575" cy="506399"/>
          </a:xfrm>
        </p:spPr>
        <p:txBody>
          <a:bodyPr/>
          <a:lstStyle/>
          <a:p>
            <a:r>
              <a:rPr lang="en-IN" sz="2000" dirty="0" err="1"/>
              <a:t>Dim_customer</a:t>
            </a:r>
            <a:endParaRPr lang="en-IN" sz="2000" dirty="0"/>
          </a:p>
        </p:txBody>
      </p:sp>
      <p:sp>
        <p:nvSpPr>
          <p:cNvPr id="16" name="Picture Placeholder 15">
            <a:extLst>
              <a:ext uri="{FF2B5EF4-FFF2-40B4-BE49-F238E27FC236}">
                <a16:creationId xmlns:a16="http://schemas.microsoft.com/office/drawing/2014/main" id="{7BD10CEB-2241-4246-B0F4-96E0DB642C4C}"/>
              </a:ext>
            </a:extLst>
          </p:cNvPr>
          <p:cNvSpPr>
            <a:spLocks noGrp="1"/>
          </p:cNvSpPr>
          <p:nvPr>
            <p:ph type="body" sz="quarter" idx="28"/>
          </p:nvPr>
        </p:nvSpPr>
        <p:spPr>
          <a:xfrm>
            <a:off x="1443939" y="4101346"/>
            <a:ext cx="2196184" cy="975313"/>
          </a:xfrm>
        </p:spPr>
        <p:txBody>
          <a:bodyPr/>
          <a:lstStyle/>
          <a:p>
            <a:pPr marL="342900" indent="-342900">
              <a:buFont typeface="+mj-lt"/>
              <a:buAutoNum type="arabicPeriod"/>
            </a:pPr>
            <a:r>
              <a:rPr lang="en-US" altLang="zh-CN" sz="1600" dirty="0" err="1"/>
              <a:t>customer_code</a:t>
            </a:r>
            <a:endParaRPr lang="en-US" altLang="zh-CN" sz="1600" dirty="0"/>
          </a:p>
          <a:p>
            <a:pPr marL="342900" indent="-342900">
              <a:buFont typeface="+mj-lt"/>
              <a:buAutoNum type="arabicPeriod"/>
            </a:pPr>
            <a:r>
              <a:rPr lang="en-US" altLang="zh-CN" sz="1600" dirty="0"/>
              <a:t>dob </a:t>
            </a:r>
          </a:p>
          <a:p>
            <a:pPr marL="342900" indent="-342900">
              <a:buFont typeface="+mj-lt"/>
              <a:buAutoNum type="arabicPeriod"/>
            </a:pPr>
            <a:r>
              <a:rPr lang="en-US" altLang="zh-CN" sz="1600" dirty="0"/>
              <a:t>city</a:t>
            </a:r>
            <a:endParaRPr lang="zh-CN" altLang="en-US" sz="1600"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a:xfrm>
            <a:off x="3889942" y="2232426"/>
            <a:ext cx="1877575" cy="506399"/>
          </a:xfrm>
        </p:spPr>
        <p:txBody>
          <a:bodyPr/>
          <a:lstStyle/>
          <a:p>
            <a:r>
              <a:rPr lang="en-IN" sz="2000" dirty="0" err="1"/>
              <a:t>Dim_date</a:t>
            </a:r>
            <a:endParaRPr lang="en-US" sz="2000" dirty="0"/>
          </a:p>
        </p:txBody>
      </p:sp>
      <p:sp>
        <p:nvSpPr>
          <p:cNvPr id="19" name="Picture Placeholder 18">
            <a:extLst>
              <a:ext uri="{FF2B5EF4-FFF2-40B4-BE49-F238E27FC236}">
                <a16:creationId xmlns:a16="http://schemas.microsoft.com/office/drawing/2014/main" id="{78038ACE-740A-4AE7-A0B3-BEEA90495BDD}"/>
              </a:ext>
            </a:extLst>
          </p:cNvPr>
          <p:cNvSpPr>
            <a:spLocks noGrp="1"/>
          </p:cNvSpPr>
          <p:nvPr>
            <p:ph type="body" sz="quarter" idx="39"/>
          </p:nvPr>
        </p:nvSpPr>
        <p:spPr>
          <a:xfrm>
            <a:off x="3959138" y="2738825"/>
            <a:ext cx="1877575" cy="1094081"/>
          </a:xfrm>
        </p:spPr>
        <p:txBody>
          <a:bodyPr/>
          <a:lstStyle/>
          <a:p>
            <a:pPr lvl="0"/>
            <a:r>
              <a:rPr lang="en-US" altLang="zh-CN" sz="1600" noProof="0" dirty="0"/>
              <a:t>1.Date</a:t>
            </a:r>
            <a:r>
              <a:rPr lang="en-US" altLang="zh-CN" sz="1600" dirty="0"/>
              <a:t>     </a:t>
            </a:r>
            <a:r>
              <a:rPr lang="en-US" altLang="zh-CN" sz="1600" noProof="0" dirty="0"/>
              <a:t>2.mmm_yy</a:t>
            </a:r>
            <a:r>
              <a:rPr lang="en-US" altLang="zh-CN" sz="1600" dirty="0"/>
              <a:t>          </a:t>
            </a:r>
            <a:r>
              <a:rPr lang="en-US" altLang="zh-CN" sz="1600" noProof="0" dirty="0"/>
              <a:t> 3. </a:t>
            </a:r>
            <a:r>
              <a:rPr lang="en-US" altLang="zh-CN" sz="1600" noProof="0" dirty="0" err="1"/>
              <a:t>day_type</a:t>
            </a:r>
            <a:r>
              <a:rPr lang="en-US" altLang="zh-CN" sz="1600" dirty="0"/>
              <a:t>          4. </a:t>
            </a:r>
            <a:r>
              <a:rPr lang="en-US" altLang="zh-CN" sz="1600" noProof="0" dirty="0" err="1"/>
              <a:t>week_no</a:t>
            </a:r>
            <a:r>
              <a:rPr lang="en-US" altLang="zh-CN" sz="1600" noProof="0" dirty="0"/>
              <a:t>:</a:t>
            </a:r>
          </a:p>
        </p:txBody>
      </p:sp>
      <p:sp>
        <p:nvSpPr>
          <p:cNvPr id="21" name="Picture Placeholder 20">
            <a:extLst>
              <a:ext uri="{FF2B5EF4-FFF2-40B4-BE49-F238E27FC236}">
                <a16:creationId xmlns:a16="http://schemas.microsoft.com/office/drawing/2014/main" id="{DD441F7A-4624-45D2-AE88-EEBA65185E6D}"/>
              </a:ext>
            </a:extLst>
          </p:cNvPr>
          <p:cNvSpPr>
            <a:spLocks noGrp="1"/>
          </p:cNvSpPr>
          <p:nvPr>
            <p:ph type="body" sz="quarter" idx="41"/>
          </p:nvPr>
        </p:nvSpPr>
        <p:spPr>
          <a:xfrm>
            <a:off x="8403862" y="2514890"/>
            <a:ext cx="2539285" cy="1094081"/>
          </a:xfrm>
        </p:spPr>
        <p:txBody>
          <a:bodyPr/>
          <a:lstStyle/>
          <a:p>
            <a:r>
              <a:rPr lang="en-US" altLang="zh-CN" sz="1600" dirty="0"/>
              <a:t>1.date: </a:t>
            </a:r>
          </a:p>
          <a:p>
            <a:r>
              <a:rPr lang="en-US" altLang="zh-CN" sz="1600" dirty="0"/>
              <a:t>2. </a:t>
            </a:r>
            <a:r>
              <a:rPr lang="en-US" altLang="zh-CN" sz="1600" dirty="0" err="1"/>
              <a:t>customer_code</a:t>
            </a:r>
            <a:r>
              <a:rPr lang="en-US" altLang="zh-CN" sz="1600" dirty="0"/>
              <a:t>:</a:t>
            </a:r>
          </a:p>
          <a:p>
            <a:r>
              <a:rPr lang="en-US" altLang="zh-CN" sz="1600" dirty="0"/>
              <a:t>3. </a:t>
            </a:r>
            <a:r>
              <a:rPr lang="en-US" altLang="zh-CN" sz="1600" dirty="0" err="1"/>
              <a:t>Policy_id</a:t>
            </a:r>
            <a:r>
              <a:rPr lang="en-US" altLang="zh-CN" sz="1600" dirty="0"/>
              <a:t>: </a:t>
            </a:r>
          </a:p>
          <a:p>
            <a:r>
              <a:rPr lang="en-US" altLang="zh-CN" sz="1600" dirty="0"/>
              <a:t>4. </a:t>
            </a:r>
            <a:r>
              <a:rPr lang="en-US" altLang="zh-CN" sz="1600" dirty="0" err="1"/>
              <a:t>sales_mode</a:t>
            </a:r>
            <a:r>
              <a:rPr lang="en-US" altLang="zh-CN" sz="1600" dirty="0"/>
              <a:t>: </a:t>
            </a:r>
          </a:p>
          <a:p>
            <a:r>
              <a:rPr lang="en-US" altLang="zh-CN" sz="1600" dirty="0"/>
              <a:t>5. </a:t>
            </a:r>
            <a:r>
              <a:rPr lang="en-US" altLang="zh-CN" sz="1600" dirty="0" err="1"/>
              <a:t>final_premium_amt</a:t>
            </a:r>
            <a:r>
              <a:rPr lang="en-US" altLang="zh-CN" sz="1600" dirty="0"/>
              <a:t>(INR</a:t>
            </a:r>
            <a:r>
              <a:rPr lang="en-US" altLang="zh-CN" dirty="0"/>
              <a:t>)</a:t>
            </a:r>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487369"/>
            <a:ext cx="1877575" cy="506399"/>
          </a:xfrm>
        </p:spPr>
        <p:txBody>
          <a:bodyPr/>
          <a:lstStyle/>
          <a:p>
            <a:r>
              <a:rPr lang="en-US" dirty="0" err="1"/>
              <a:t>Fact_settlements</a:t>
            </a:r>
            <a:endParaRPr lang="en-US" dirty="0"/>
          </a:p>
        </p:txBody>
      </p:sp>
      <p:sp>
        <p:nvSpPr>
          <p:cNvPr id="23" name="Picture Placeholder 22">
            <a:extLst>
              <a:ext uri="{FF2B5EF4-FFF2-40B4-BE49-F238E27FC236}">
                <a16:creationId xmlns:a16="http://schemas.microsoft.com/office/drawing/2014/main" id="{4EF68FE0-ADE3-4AB5-AC04-6C029B601AB2}"/>
              </a:ext>
            </a:extLst>
          </p:cNvPr>
          <p:cNvSpPr>
            <a:spLocks noGrp="1"/>
          </p:cNvSpPr>
          <p:nvPr>
            <p:ph type="body" sz="quarter" idx="43"/>
          </p:nvPr>
        </p:nvSpPr>
        <p:spPr/>
        <p:txBody>
          <a:bodyPr/>
          <a:lstStyle/>
          <a:p>
            <a:r>
              <a:rPr lang="en-IN" altLang="zh-CN" sz="1600" dirty="0"/>
              <a:t>1. age</a:t>
            </a:r>
          </a:p>
          <a:p>
            <a:r>
              <a:rPr lang="en-IN" altLang="zh-CN" sz="1600" dirty="0"/>
              <a:t>2. settlement%</a:t>
            </a:r>
            <a:endParaRPr lang="zh-CN" altLang="en-US" sz="1600"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a:xfrm>
            <a:off x="8734718" y="1980739"/>
            <a:ext cx="1877575" cy="506399"/>
          </a:xfrm>
        </p:spPr>
        <p:txBody>
          <a:bodyPr/>
          <a:lstStyle/>
          <a:p>
            <a:r>
              <a:rPr lang="en-US" dirty="0" err="1"/>
              <a:t>Fact_premiums</a:t>
            </a:r>
            <a:endParaRPr lang="en-US" dirty="0"/>
          </a:p>
        </p:txBody>
      </p:sp>
      <p:sp>
        <p:nvSpPr>
          <p:cNvPr id="4" name="Footer Placeholder 3">
            <a:extLst>
              <a:ext uri="{FF2B5EF4-FFF2-40B4-BE49-F238E27FC236}">
                <a16:creationId xmlns:a16="http://schemas.microsoft.com/office/drawing/2014/main" id="{36404519-33C1-DA61-9858-3858F30C7808}"/>
              </a:ext>
            </a:extLst>
          </p:cNvPr>
          <p:cNvSpPr>
            <a:spLocks noGrp="1"/>
          </p:cNvSpPr>
          <p:nvPr>
            <p:ph type="ftr" sz="quarter" idx="46"/>
          </p:nvPr>
        </p:nvSpPr>
        <p:spPr/>
        <p:txBody>
          <a:bodyPr/>
          <a:lstStyle/>
          <a:p>
            <a:r>
              <a:rPr lang="en-US" dirty="0"/>
              <a:t>Shield Insurance </a:t>
            </a:r>
          </a:p>
        </p:txBody>
      </p:sp>
    </p:spTree>
    <p:extLst>
      <p:ext uri="{BB962C8B-B14F-4D97-AF65-F5344CB8AC3E}">
        <p14:creationId xmlns:p14="http://schemas.microsoft.com/office/powerpoint/2010/main" val="3760906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heel(1)">
                                      <p:cBhvr>
                                        <p:cTn id="7" dur="2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3">
                                            <p:txEl>
                                              <p:pRg st="0" end="0"/>
                                            </p:txEl>
                                          </p:spTgt>
                                        </p:tgtEl>
                                        <p:attrNameLst>
                                          <p:attrName>style.visibility</p:attrName>
                                        </p:attrNameLst>
                                      </p:cBhvr>
                                      <p:to>
                                        <p:strVal val="visible"/>
                                      </p:to>
                                    </p:set>
                                    <p:animEffect transition="in" filter="fade">
                                      <p:cBhvr>
                                        <p:cTn id="12" dur="1000"/>
                                        <p:tgtEl>
                                          <p:spTgt spid="63">
                                            <p:txEl>
                                              <p:pRg st="0" end="0"/>
                                            </p:txEl>
                                          </p:spTgt>
                                        </p:tgtEl>
                                      </p:cBhvr>
                                    </p:animEffect>
                                    <p:anim calcmode="lin" valueType="num">
                                      <p:cBhvr>
                                        <p:cTn id="13" dur="10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6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16">
                                            <p:txEl>
                                              <p:pRg st="0" end="0"/>
                                            </p:txEl>
                                          </p:spTgt>
                                        </p:tgtEl>
                                        <p:attrNameLst>
                                          <p:attrName>style.visibility</p:attrName>
                                        </p:attrNameLst>
                                      </p:cBhvr>
                                      <p:to>
                                        <p:strVal val="visible"/>
                                      </p:to>
                                    </p:set>
                                    <p:animEffect transition="in" filter="wheel(1)">
                                      <p:cBhvr>
                                        <p:cTn id="19" dur="2000"/>
                                        <p:tgtEl>
                                          <p:spTgt spid="1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grpId="0" nodeType="clickEffect">
                                  <p:stCondLst>
                                    <p:cond delay="0"/>
                                  </p:stCondLst>
                                  <p:childTnLst>
                                    <p:set>
                                      <p:cBhvr>
                                        <p:cTn id="23" dur="1" fill="hold">
                                          <p:stCondLst>
                                            <p:cond delay="0"/>
                                          </p:stCondLst>
                                        </p:cTn>
                                        <p:tgtEl>
                                          <p:spTgt spid="16">
                                            <p:txEl>
                                              <p:pRg st="1" end="1"/>
                                            </p:txEl>
                                          </p:spTgt>
                                        </p:tgtEl>
                                        <p:attrNameLst>
                                          <p:attrName>style.visibility</p:attrName>
                                        </p:attrNameLst>
                                      </p:cBhvr>
                                      <p:to>
                                        <p:strVal val="visible"/>
                                      </p:to>
                                    </p:set>
                                    <p:animEffect transition="in" filter="wheel(1)">
                                      <p:cBhvr>
                                        <p:cTn id="24" dur="2000"/>
                                        <p:tgtEl>
                                          <p:spTgt spid="16">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1" presetClass="entr" presetSubtype="1" fill="hold" grpId="0" nodeType="clickEffect">
                                  <p:stCondLst>
                                    <p:cond delay="0"/>
                                  </p:stCondLst>
                                  <p:childTnLst>
                                    <p:set>
                                      <p:cBhvr>
                                        <p:cTn id="28" dur="1" fill="hold">
                                          <p:stCondLst>
                                            <p:cond delay="0"/>
                                          </p:stCondLst>
                                        </p:cTn>
                                        <p:tgtEl>
                                          <p:spTgt spid="16">
                                            <p:txEl>
                                              <p:pRg st="2" end="2"/>
                                            </p:txEl>
                                          </p:spTgt>
                                        </p:tgtEl>
                                        <p:attrNameLst>
                                          <p:attrName>style.visibility</p:attrName>
                                        </p:attrNameLst>
                                      </p:cBhvr>
                                      <p:to>
                                        <p:strVal val="visible"/>
                                      </p:to>
                                    </p:set>
                                    <p:animEffect transition="in" filter="wheel(1)">
                                      <p:cBhvr>
                                        <p:cTn id="29" dur="2000"/>
                                        <p:tgtEl>
                                          <p:spTgt spid="16">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65">
                                            <p:txEl>
                                              <p:pRg st="0" end="0"/>
                                            </p:txEl>
                                          </p:spTgt>
                                        </p:tgtEl>
                                        <p:attrNameLst>
                                          <p:attrName>style.visibility</p:attrName>
                                        </p:attrNameLst>
                                      </p:cBhvr>
                                      <p:to>
                                        <p:strVal val="visible"/>
                                      </p:to>
                                    </p:set>
                                    <p:animEffect transition="in" filter="fade">
                                      <p:cBhvr>
                                        <p:cTn id="34" dur="1000"/>
                                        <p:tgtEl>
                                          <p:spTgt spid="65">
                                            <p:txEl>
                                              <p:pRg st="0" end="0"/>
                                            </p:txEl>
                                          </p:spTgt>
                                        </p:tgtEl>
                                      </p:cBhvr>
                                    </p:animEffect>
                                    <p:anim calcmode="lin" valueType="num">
                                      <p:cBhvr>
                                        <p:cTn id="35" dur="1000" fill="hold"/>
                                        <p:tgtEl>
                                          <p:spTgt spid="65">
                                            <p:txEl>
                                              <p:pRg st="0" end="0"/>
                                            </p:txEl>
                                          </p:spTgt>
                                        </p:tgtEl>
                                        <p:attrNameLst>
                                          <p:attrName>ppt_x</p:attrName>
                                        </p:attrNameLst>
                                      </p:cBhvr>
                                      <p:tavLst>
                                        <p:tav tm="0">
                                          <p:val>
                                            <p:strVal val="#ppt_x"/>
                                          </p:val>
                                        </p:tav>
                                        <p:tav tm="100000">
                                          <p:val>
                                            <p:strVal val="#ppt_x"/>
                                          </p:val>
                                        </p:tav>
                                      </p:tavLst>
                                    </p:anim>
                                    <p:anim calcmode="lin" valueType="num">
                                      <p:cBhvr>
                                        <p:cTn id="36" dur="1000" fill="hold"/>
                                        <p:tgtEl>
                                          <p:spTgt spid="6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1" presetClass="entr" presetSubtype="1" fill="hold" grpId="0" nodeType="clickEffect">
                                  <p:stCondLst>
                                    <p:cond delay="0"/>
                                  </p:stCondLst>
                                  <p:childTnLst>
                                    <p:set>
                                      <p:cBhvr>
                                        <p:cTn id="40" dur="1" fill="hold">
                                          <p:stCondLst>
                                            <p:cond delay="0"/>
                                          </p:stCondLst>
                                        </p:cTn>
                                        <p:tgtEl>
                                          <p:spTgt spid="19">
                                            <p:txEl>
                                              <p:pRg st="0" end="0"/>
                                            </p:txEl>
                                          </p:spTgt>
                                        </p:tgtEl>
                                        <p:attrNameLst>
                                          <p:attrName>style.visibility</p:attrName>
                                        </p:attrNameLst>
                                      </p:cBhvr>
                                      <p:to>
                                        <p:strVal val="visible"/>
                                      </p:to>
                                    </p:set>
                                    <p:animEffect transition="in" filter="wheel(1)">
                                      <p:cBhvr>
                                        <p:cTn id="41" dur="2000"/>
                                        <p:tgtEl>
                                          <p:spTgt spid="19">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42" presetClass="entr" presetSubtype="0" fill="hold" grpId="0" nodeType="clickEffect">
                                  <p:stCondLst>
                                    <p:cond delay="0"/>
                                  </p:stCondLst>
                                  <p:childTnLst>
                                    <p:set>
                                      <p:cBhvr>
                                        <p:cTn id="45" dur="1" fill="hold">
                                          <p:stCondLst>
                                            <p:cond delay="0"/>
                                          </p:stCondLst>
                                        </p:cTn>
                                        <p:tgtEl>
                                          <p:spTgt spid="69">
                                            <p:txEl>
                                              <p:pRg st="0" end="0"/>
                                            </p:txEl>
                                          </p:spTgt>
                                        </p:tgtEl>
                                        <p:attrNameLst>
                                          <p:attrName>style.visibility</p:attrName>
                                        </p:attrNameLst>
                                      </p:cBhvr>
                                      <p:to>
                                        <p:strVal val="visible"/>
                                      </p:to>
                                    </p:set>
                                    <p:animEffect transition="in" filter="fade">
                                      <p:cBhvr>
                                        <p:cTn id="46" dur="1000"/>
                                        <p:tgtEl>
                                          <p:spTgt spid="69">
                                            <p:txEl>
                                              <p:pRg st="0" end="0"/>
                                            </p:txEl>
                                          </p:spTgt>
                                        </p:tgtEl>
                                      </p:cBhvr>
                                    </p:animEffect>
                                    <p:anim calcmode="lin" valueType="num">
                                      <p:cBhvr>
                                        <p:cTn id="47" dur="1000" fill="hold"/>
                                        <p:tgtEl>
                                          <p:spTgt spid="69">
                                            <p:txEl>
                                              <p:pRg st="0" end="0"/>
                                            </p:txEl>
                                          </p:spTgt>
                                        </p:tgtEl>
                                        <p:attrNameLst>
                                          <p:attrName>ppt_x</p:attrName>
                                        </p:attrNameLst>
                                      </p:cBhvr>
                                      <p:tavLst>
                                        <p:tav tm="0">
                                          <p:val>
                                            <p:strVal val="#ppt_x"/>
                                          </p:val>
                                        </p:tav>
                                        <p:tav tm="100000">
                                          <p:val>
                                            <p:strVal val="#ppt_x"/>
                                          </p:val>
                                        </p:tav>
                                      </p:tavLst>
                                    </p:anim>
                                    <p:anim calcmode="lin" valueType="num">
                                      <p:cBhvr>
                                        <p:cTn id="48" dur="1000" fill="hold"/>
                                        <p:tgtEl>
                                          <p:spTgt spid="6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1" presetClass="entr" presetSubtype="1" fill="hold" grpId="0" nodeType="clickEffect">
                                  <p:stCondLst>
                                    <p:cond delay="0"/>
                                  </p:stCondLst>
                                  <p:childTnLst>
                                    <p:set>
                                      <p:cBhvr>
                                        <p:cTn id="52" dur="1" fill="hold">
                                          <p:stCondLst>
                                            <p:cond delay="0"/>
                                          </p:stCondLst>
                                        </p:cTn>
                                        <p:tgtEl>
                                          <p:spTgt spid="23">
                                            <p:txEl>
                                              <p:pRg st="0" end="0"/>
                                            </p:txEl>
                                          </p:spTgt>
                                        </p:tgtEl>
                                        <p:attrNameLst>
                                          <p:attrName>style.visibility</p:attrName>
                                        </p:attrNameLst>
                                      </p:cBhvr>
                                      <p:to>
                                        <p:strVal val="visible"/>
                                      </p:to>
                                    </p:set>
                                    <p:animEffect transition="in" filter="wheel(1)">
                                      <p:cBhvr>
                                        <p:cTn id="53" dur="2000"/>
                                        <p:tgtEl>
                                          <p:spTgt spid="23">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21" presetClass="entr" presetSubtype="1" fill="hold" grpId="0" nodeType="clickEffect">
                                  <p:stCondLst>
                                    <p:cond delay="0"/>
                                  </p:stCondLst>
                                  <p:childTnLst>
                                    <p:set>
                                      <p:cBhvr>
                                        <p:cTn id="57" dur="1" fill="hold">
                                          <p:stCondLst>
                                            <p:cond delay="0"/>
                                          </p:stCondLst>
                                        </p:cTn>
                                        <p:tgtEl>
                                          <p:spTgt spid="23">
                                            <p:txEl>
                                              <p:pRg st="1" end="1"/>
                                            </p:txEl>
                                          </p:spTgt>
                                        </p:tgtEl>
                                        <p:attrNameLst>
                                          <p:attrName>style.visibility</p:attrName>
                                        </p:attrNameLst>
                                      </p:cBhvr>
                                      <p:to>
                                        <p:strVal val="visible"/>
                                      </p:to>
                                    </p:set>
                                    <p:animEffect transition="in" filter="wheel(1)">
                                      <p:cBhvr>
                                        <p:cTn id="58" dur="2000"/>
                                        <p:tgtEl>
                                          <p:spTgt spid="23">
                                            <p:txEl>
                                              <p:pRg st="1" end="1"/>
                                            </p:txEl>
                                          </p:spTgt>
                                        </p:tgtEl>
                                      </p:cBhvr>
                                    </p:animEffect>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71">
                                            <p:txEl>
                                              <p:pRg st="0" end="0"/>
                                            </p:txEl>
                                          </p:spTgt>
                                        </p:tgtEl>
                                        <p:attrNameLst>
                                          <p:attrName>style.visibility</p:attrName>
                                        </p:attrNameLst>
                                      </p:cBhvr>
                                      <p:to>
                                        <p:strVal val="visible"/>
                                      </p:to>
                                    </p:set>
                                    <p:animEffect transition="in" filter="fade">
                                      <p:cBhvr>
                                        <p:cTn id="63" dur="1000"/>
                                        <p:tgtEl>
                                          <p:spTgt spid="71">
                                            <p:txEl>
                                              <p:pRg st="0" end="0"/>
                                            </p:txEl>
                                          </p:spTgt>
                                        </p:tgtEl>
                                      </p:cBhvr>
                                    </p:animEffect>
                                    <p:anim calcmode="lin" valueType="num">
                                      <p:cBhvr>
                                        <p:cTn id="64" dur="1000" fill="hold"/>
                                        <p:tgtEl>
                                          <p:spTgt spid="71">
                                            <p:txEl>
                                              <p:pRg st="0" end="0"/>
                                            </p:txEl>
                                          </p:spTgt>
                                        </p:tgtEl>
                                        <p:attrNameLst>
                                          <p:attrName>ppt_x</p:attrName>
                                        </p:attrNameLst>
                                      </p:cBhvr>
                                      <p:tavLst>
                                        <p:tav tm="0">
                                          <p:val>
                                            <p:strVal val="#ppt_x"/>
                                          </p:val>
                                        </p:tav>
                                        <p:tav tm="100000">
                                          <p:val>
                                            <p:strVal val="#ppt_x"/>
                                          </p:val>
                                        </p:tav>
                                      </p:tavLst>
                                    </p:anim>
                                    <p:anim calcmode="lin" valueType="num">
                                      <p:cBhvr>
                                        <p:cTn id="65" dur="1000" fill="hold"/>
                                        <p:tgtEl>
                                          <p:spTgt spid="7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1" presetClass="entr" presetSubtype="1" fill="hold" grpId="0" nodeType="clickEffect">
                                  <p:stCondLst>
                                    <p:cond delay="0"/>
                                  </p:stCondLst>
                                  <p:childTnLst>
                                    <p:set>
                                      <p:cBhvr>
                                        <p:cTn id="69" dur="1" fill="hold">
                                          <p:stCondLst>
                                            <p:cond delay="0"/>
                                          </p:stCondLst>
                                        </p:cTn>
                                        <p:tgtEl>
                                          <p:spTgt spid="21">
                                            <p:txEl>
                                              <p:pRg st="0" end="0"/>
                                            </p:txEl>
                                          </p:spTgt>
                                        </p:tgtEl>
                                        <p:attrNameLst>
                                          <p:attrName>style.visibility</p:attrName>
                                        </p:attrNameLst>
                                      </p:cBhvr>
                                      <p:to>
                                        <p:strVal val="visible"/>
                                      </p:to>
                                    </p:set>
                                    <p:animEffect transition="in" filter="wheel(1)">
                                      <p:cBhvr>
                                        <p:cTn id="70" dur="2000"/>
                                        <p:tgtEl>
                                          <p:spTgt spid="21">
                                            <p:txEl>
                                              <p:pRg st="0" end="0"/>
                                            </p:txEl>
                                          </p:spTgt>
                                        </p:tgtEl>
                                      </p:cBhvr>
                                    </p:animEffect>
                                  </p:childTnLst>
                                </p:cTn>
                              </p:par>
                            </p:childTnLst>
                          </p:cTn>
                        </p:par>
                      </p:childTnLst>
                    </p:cTn>
                  </p:par>
                  <p:par>
                    <p:cTn id="71" fill="hold">
                      <p:stCondLst>
                        <p:cond delay="indefinite"/>
                      </p:stCondLst>
                      <p:childTnLst>
                        <p:par>
                          <p:cTn id="72" fill="hold">
                            <p:stCondLst>
                              <p:cond delay="0"/>
                            </p:stCondLst>
                            <p:childTnLst>
                              <p:par>
                                <p:cTn id="73" presetID="21" presetClass="entr" presetSubtype="1" fill="hold" grpId="0" nodeType="clickEffect">
                                  <p:stCondLst>
                                    <p:cond delay="0"/>
                                  </p:stCondLst>
                                  <p:childTnLst>
                                    <p:set>
                                      <p:cBhvr>
                                        <p:cTn id="74" dur="1" fill="hold">
                                          <p:stCondLst>
                                            <p:cond delay="0"/>
                                          </p:stCondLst>
                                        </p:cTn>
                                        <p:tgtEl>
                                          <p:spTgt spid="21">
                                            <p:txEl>
                                              <p:pRg st="1" end="1"/>
                                            </p:txEl>
                                          </p:spTgt>
                                        </p:tgtEl>
                                        <p:attrNameLst>
                                          <p:attrName>style.visibility</p:attrName>
                                        </p:attrNameLst>
                                      </p:cBhvr>
                                      <p:to>
                                        <p:strVal val="visible"/>
                                      </p:to>
                                    </p:set>
                                    <p:animEffect transition="in" filter="wheel(1)">
                                      <p:cBhvr>
                                        <p:cTn id="75" dur="2000"/>
                                        <p:tgtEl>
                                          <p:spTgt spid="21">
                                            <p:txEl>
                                              <p:pRg st="1" end="1"/>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21" presetClass="entr" presetSubtype="1" fill="hold" grpId="0" nodeType="clickEffect">
                                  <p:stCondLst>
                                    <p:cond delay="0"/>
                                  </p:stCondLst>
                                  <p:childTnLst>
                                    <p:set>
                                      <p:cBhvr>
                                        <p:cTn id="79" dur="1" fill="hold">
                                          <p:stCondLst>
                                            <p:cond delay="0"/>
                                          </p:stCondLst>
                                        </p:cTn>
                                        <p:tgtEl>
                                          <p:spTgt spid="21">
                                            <p:txEl>
                                              <p:pRg st="2" end="2"/>
                                            </p:txEl>
                                          </p:spTgt>
                                        </p:tgtEl>
                                        <p:attrNameLst>
                                          <p:attrName>style.visibility</p:attrName>
                                        </p:attrNameLst>
                                      </p:cBhvr>
                                      <p:to>
                                        <p:strVal val="visible"/>
                                      </p:to>
                                    </p:set>
                                    <p:animEffect transition="in" filter="wheel(1)">
                                      <p:cBhvr>
                                        <p:cTn id="80" dur="2000"/>
                                        <p:tgtEl>
                                          <p:spTgt spid="21">
                                            <p:txEl>
                                              <p:pRg st="2" end="2"/>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21" presetClass="entr" presetSubtype="1" fill="hold" grpId="0" nodeType="clickEffect">
                                  <p:stCondLst>
                                    <p:cond delay="0"/>
                                  </p:stCondLst>
                                  <p:childTnLst>
                                    <p:set>
                                      <p:cBhvr>
                                        <p:cTn id="84" dur="1" fill="hold">
                                          <p:stCondLst>
                                            <p:cond delay="0"/>
                                          </p:stCondLst>
                                        </p:cTn>
                                        <p:tgtEl>
                                          <p:spTgt spid="21">
                                            <p:txEl>
                                              <p:pRg st="3" end="3"/>
                                            </p:txEl>
                                          </p:spTgt>
                                        </p:tgtEl>
                                        <p:attrNameLst>
                                          <p:attrName>style.visibility</p:attrName>
                                        </p:attrNameLst>
                                      </p:cBhvr>
                                      <p:to>
                                        <p:strVal val="visible"/>
                                      </p:to>
                                    </p:set>
                                    <p:animEffect transition="in" filter="wheel(1)">
                                      <p:cBhvr>
                                        <p:cTn id="85" dur="2000"/>
                                        <p:tgtEl>
                                          <p:spTgt spid="21">
                                            <p:txEl>
                                              <p:pRg st="3" end="3"/>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21" presetClass="entr" presetSubtype="1" fill="hold" grpId="0" nodeType="clickEffect">
                                  <p:stCondLst>
                                    <p:cond delay="0"/>
                                  </p:stCondLst>
                                  <p:childTnLst>
                                    <p:set>
                                      <p:cBhvr>
                                        <p:cTn id="89" dur="1" fill="hold">
                                          <p:stCondLst>
                                            <p:cond delay="0"/>
                                          </p:stCondLst>
                                        </p:cTn>
                                        <p:tgtEl>
                                          <p:spTgt spid="21">
                                            <p:txEl>
                                              <p:pRg st="4" end="4"/>
                                            </p:txEl>
                                          </p:spTgt>
                                        </p:tgtEl>
                                        <p:attrNameLst>
                                          <p:attrName>style.visibility</p:attrName>
                                        </p:attrNameLst>
                                      </p:cBhvr>
                                      <p:to>
                                        <p:strVal val="visible"/>
                                      </p:to>
                                    </p:set>
                                    <p:animEffect transition="in" filter="wheel(1)">
                                      <p:cBhvr>
                                        <p:cTn id="90" dur="20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63" grpId="0" build="p"/>
      <p:bldP spid="16" grpId="0" build="p"/>
      <p:bldP spid="65" grpId="0" build="p"/>
      <p:bldP spid="19" grpId="0" build="p"/>
      <p:bldP spid="21" grpId="0" build="p"/>
      <p:bldP spid="69" grpId="0" build="p"/>
      <p:bldP spid="23" grpId="0" build="p"/>
      <p:bldP spid="71"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8006193-113B-7468-80F5-492F09B4908C}"/>
              </a:ext>
            </a:extLst>
          </p:cNvPr>
          <p:cNvSpPr>
            <a:spLocks noGrp="1"/>
          </p:cNvSpPr>
          <p:nvPr>
            <p:ph type="ftr" sz="quarter" idx="13"/>
          </p:nvPr>
        </p:nvSpPr>
        <p:spPr/>
        <p:txBody>
          <a:bodyPr/>
          <a:lstStyle/>
          <a:p>
            <a:r>
              <a:rPr lang="en-GB"/>
              <a:t>codebasics INC​</a:t>
            </a:r>
            <a:endParaRPr lang="en-IN"/>
          </a:p>
        </p:txBody>
      </p:sp>
      <p:pic>
        <p:nvPicPr>
          <p:cNvPr id="3" name="Rec 0029">
            <a:hlinkClick r:id="" action="ppaction://media"/>
            <a:extLst>
              <a:ext uri="{FF2B5EF4-FFF2-40B4-BE49-F238E27FC236}">
                <a16:creationId xmlns:a16="http://schemas.microsoft.com/office/drawing/2014/main" id="{6BCC0405-3E8A-00F6-C962-B6D13700743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
            <a:ext cx="12191999" cy="6910824"/>
          </a:xfrm>
          <a:prstGeom prst="rect">
            <a:avLst/>
          </a:prstGeom>
        </p:spPr>
      </p:pic>
    </p:spTree>
    <p:extLst>
      <p:ext uri="{BB962C8B-B14F-4D97-AF65-F5344CB8AC3E}">
        <p14:creationId xmlns:p14="http://schemas.microsoft.com/office/powerpoint/2010/main" val="35281164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67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7"/>
        <p:cNvGrpSpPr/>
        <p:nvPr/>
      </p:nvGrpSpPr>
      <p:grpSpPr>
        <a:xfrm>
          <a:off x="0" y="0"/>
          <a:ext cx="0" cy="0"/>
          <a:chOff x="0" y="0"/>
          <a:chExt cx="0" cy="0"/>
        </a:xfrm>
      </p:grpSpPr>
      <p:sp>
        <p:nvSpPr>
          <p:cNvPr id="2638" name="Google Shape;2638;p64"/>
          <p:cNvSpPr txBox="1">
            <a:spLocks noGrp="1"/>
          </p:cNvSpPr>
          <p:nvPr>
            <p:ph type="title"/>
          </p:nvPr>
        </p:nvSpPr>
        <p:spPr>
          <a:xfrm>
            <a:off x="813695" y="599623"/>
            <a:ext cx="10272001" cy="763600"/>
          </a:xfrm>
          <a:prstGeom prst="rect">
            <a:avLst/>
          </a:prstGeom>
        </p:spPr>
        <p:txBody>
          <a:bodyPr spcFirstLastPara="1" wrap="square" lIns="91425" tIns="91425" rIns="91425" bIns="91425" anchor="ctr" anchorCtr="0">
            <a:noAutofit/>
          </a:bodyPr>
          <a:lstStyle/>
          <a:p>
            <a:pPr lvl="0"/>
            <a:r>
              <a:rPr lang="en-US" dirty="0"/>
              <a:t>Key Insights </a:t>
            </a:r>
            <a:endParaRPr lang="en-IN" dirty="0"/>
          </a:p>
        </p:txBody>
      </p:sp>
      <p:sp>
        <p:nvSpPr>
          <p:cNvPr id="2639" name="Google Shape;2639;p64"/>
          <p:cNvSpPr txBox="1">
            <a:spLocks noGrp="1"/>
          </p:cNvSpPr>
          <p:nvPr>
            <p:ph type="body" idx="1"/>
          </p:nvPr>
        </p:nvSpPr>
        <p:spPr>
          <a:xfrm>
            <a:off x="368024" y="1299215"/>
            <a:ext cx="10468400" cy="5321367"/>
          </a:xfrm>
          <a:prstGeom prst="rect">
            <a:avLst/>
          </a:prstGeom>
        </p:spPr>
        <p:txBody>
          <a:bodyPr spcFirstLastPara="1" wrap="square" lIns="91425" tIns="91425" rIns="91425" bIns="91425" anchor="t" anchorCtr="0">
            <a:noAutofit/>
          </a:bodyPr>
          <a:lstStyle/>
          <a:p>
            <a:pPr marL="0" lvl="0" indent="0">
              <a:lnSpc>
                <a:spcPct val="100000"/>
              </a:lnSpc>
              <a:buNone/>
            </a:pPr>
            <a:endParaRPr lang="en-US" dirty="0">
              <a:solidFill>
                <a:schemeClr val="dk1"/>
              </a:solidFill>
            </a:endParaRP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Highest revenue and number of customers achieved in March 2023.</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The age group of 31-40 contributed the most to both revenue and customer growth.</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Delhi NCR emerged as the top city in terms of revenue and customer numbers.</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Offline agents were the primary source of customer generation.</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Offline-direct and online app modes are showing steady growth trends.</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POL4321HEL policy is the most preferred by customers. 🚀</a:t>
            </a:r>
            <a:endParaRPr sz="2400" kern="1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063421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Tm="3377">
        <p159:morph option="byObject"/>
      </p:transition>
    </mc:Choice>
    <mc:Fallback>
      <p:transition spd="slow" advTm="337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39">
                                            <p:txEl>
                                              <p:pRg st="1" end="1"/>
                                            </p:txEl>
                                          </p:spTgt>
                                        </p:tgtEl>
                                        <p:attrNameLst>
                                          <p:attrName>style.visibility</p:attrName>
                                        </p:attrNameLst>
                                      </p:cBhvr>
                                      <p:to>
                                        <p:strVal val="visible"/>
                                      </p:to>
                                    </p:set>
                                    <p:animEffect transition="in" filter="fade">
                                      <p:cBhvr>
                                        <p:cTn id="7" dur="500"/>
                                        <p:tgtEl>
                                          <p:spTgt spid="26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39">
                                            <p:txEl>
                                              <p:pRg st="2" end="2"/>
                                            </p:txEl>
                                          </p:spTgt>
                                        </p:tgtEl>
                                        <p:attrNameLst>
                                          <p:attrName>style.visibility</p:attrName>
                                        </p:attrNameLst>
                                      </p:cBhvr>
                                      <p:to>
                                        <p:strVal val="visible"/>
                                      </p:to>
                                    </p:set>
                                    <p:animEffect transition="in" filter="fade">
                                      <p:cBhvr>
                                        <p:cTn id="12" dur="500"/>
                                        <p:tgtEl>
                                          <p:spTgt spid="26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39">
                                            <p:txEl>
                                              <p:pRg st="3" end="3"/>
                                            </p:txEl>
                                          </p:spTgt>
                                        </p:tgtEl>
                                        <p:attrNameLst>
                                          <p:attrName>style.visibility</p:attrName>
                                        </p:attrNameLst>
                                      </p:cBhvr>
                                      <p:to>
                                        <p:strVal val="visible"/>
                                      </p:to>
                                    </p:set>
                                    <p:animEffect transition="in" filter="fade">
                                      <p:cBhvr>
                                        <p:cTn id="17" dur="500"/>
                                        <p:tgtEl>
                                          <p:spTgt spid="26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39">
                                            <p:txEl>
                                              <p:pRg st="4" end="4"/>
                                            </p:txEl>
                                          </p:spTgt>
                                        </p:tgtEl>
                                        <p:attrNameLst>
                                          <p:attrName>style.visibility</p:attrName>
                                        </p:attrNameLst>
                                      </p:cBhvr>
                                      <p:to>
                                        <p:strVal val="visible"/>
                                      </p:to>
                                    </p:set>
                                    <p:animEffect transition="in" filter="fade">
                                      <p:cBhvr>
                                        <p:cTn id="22" dur="500"/>
                                        <p:tgtEl>
                                          <p:spTgt spid="26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39">
                                            <p:txEl>
                                              <p:pRg st="5" end="5"/>
                                            </p:txEl>
                                          </p:spTgt>
                                        </p:tgtEl>
                                        <p:attrNameLst>
                                          <p:attrName>style.visibility</p:attrName>
                                        </p:attrNameLst>
                                      </p:cBhvr>
                                      <p:to>
                                        <p:strVal val="visible"/>
                                      </p:to>
                                    </p:set>
                                    <p:animEffect transition="in" filter="fade">
                                      <p:cBhvr>
                                        <p:cTn id="27" dur="500"/>
                                        <p:tgtEl>
                                          <p:spTgt spid="26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39">
                                            <p:txEl>
                                              <p:pRg st="6" end="6"/>
                                            </p:txEl>
                                          </p:spTgt>
                                        </p:tgtEl>
                                        <p:attrNameLst>
                                          <p:attrName>style.visibility</p:attrName>
                                        </p:attrNameLst>
                                      </p:cBhvr>
                                      <p:to>
                                        <p:strVal val="visible"/>
                                      </p:to>
                                    </p:set>
                                    <p:animEffect transition="in" filter="fade">
                                      <p:cBhvr>
                                        <p:cTn id="32" dur="500"/>
                                        <p:tgtEl>
                                          <p:spTgt spid="26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7"/>
        <p:cNvGrpSpPr/>
        <p:nvPr/>
      </p:nvGrpSpPr>
      <p:grpSpPr>
        <a:xfrm>
          <a:off x="0" y="0"/>
          <a:ext cx="0" cy="0"/>
          <a:chOff x="0" y="0"/>
          <a:chExt cx="0" cy="0"/>
        </a:xfrm>
      </p:grpSpPr>
      <p:sp>
        <p:nvSpPr>
          <p:cNvPr id="2638" name="Google Shape;2638;p64"/>
          <p:cNvSpPr txBox="1">
            <a:spLocks noGrp="1"/>
          </p:cNvSpPr>
          <p:nvPr>
            <p:ph type="title"/>
          </p:nvPr>
        </p:nvSpPr>
        <p:spPr>
          <a:xfrm>
            <a:off x="813695" y="599623"/>
            <a:ext cx="10272001" cy="763600"/>
          </a:xfrm>
          <a:prstGeom prst="rect">
            <a:avLst/>
          </a:prstGeom>
        </p:spPr>
        <p:txBody>
          <a:bodyPr spcFirstLastPara="1" wrap="square" lIns="91425" tIns="91425" rIns="91425" bIns="91425" anchor="ctr" anchorCtr="0">
            <a:noAutofit/>
          </a:bodyPr>
          <a:lstStyle/>
          <a:p>
            <a:pPr lvl="0"/>
            <a:r>
              <a:rPr lang="en-IN" dirty="0"/>
              <a:t>Skills Acquired</a:t>
            </a:r>
          </a:p>
        </p:txBody>
      </p:sp>
      <p:sp>
        <p:nvSpPr>
          <p:cNvPr id="2639" name="Google Shape;2639;p64"/>
          <p:cNvSpPr txBox="1">
            <a:spLocks noGrp="1"/>
          </p:cNvSpPr>
          <p:nvPr>
            <p:ph type="body" idx="1"/>
          </p:nvPr>
        </p:nvSpPr>
        <p:spPr>
          <a:xfrm>
            <a:off x="368024" y="1299215"/>
            <a:ext cx="10468400" cy="5321367"/>
          </a:xfrm>
          <a:prstGeom prst="rect">
            <a:avLst/>
          </a:prstGeom>
        </p:spPr>
        <p:txBody>
          <a:bodyPr spcFirstLastPara="1" wrap="square" lIns="91425" tIns="91425" rIns="91425" bIns="91425" anchor="t" anchorCtr="0">
            <a:noAutofit/>
          </a:bodyPr>
          <a:lstStyle/>
          <a:p>
            <a:pPr marL="186267" indent="0">
              <a:lnSpc>
                <a:spcPct val="107000"/>
              </a:lnSpc>
              <a:spcAft>
                <a:spcPts val="1067"/>
              </a:spcAft>
              <a:buNone/>
            </a:pP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Effective client communication.</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Creating and sharing project </a:t>
            </a:r>
            <a:r>
              <a:rPr lang="en-IN" sz="2400" kern="100" dirty="0" err="1">
                <a:effectLst/>
                <a:latin typeface="Calibri" panose="020F0502020204030204" pitchFamily="34" charset="0"/>
                <a:ea typeface="Calibri" panose="020F0502020204030204" pitchFamily="34" charset="0"/>
                <a:cs typeface="Times New Roman" panose="02020603050405020304" pitchFamily="18" charset="0"/>
              </a:rPr>
              <a:t>mockups</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for client input.</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Providing step-by-step updates and gathering feedback.</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Designing attractive dashboards (light background, spacing, suitable visuals).</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Crafting clear and understandable client presentations.</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Building three distinct Power BI dashboards using Excel data.</a:t>
            </a:r>
          </a:p>
          <a:p>
            <a:pPr marL="0" lvl="0" indent="0" algn="l" rtl="0">
              <a:lnSpc>
                <a:spcPct val="100000"/>
              </a:lnSpc>
              <a:spcBef>
                <a:spcPct val="0"/>
              </a:spcBef>
              <a:spcAft>
                <a:spcPct val="0"/>
              </a:spcAft>
              <a:buNone/>
            </a:pPr>
            <a:endParaRPr dirty="0">
              <a:solidFill>
                <a:schemeClr val="dk1"/>
              </a:solidFill>
            </a:endParaRPr>
          </a:p>
        </p:txBody>
      </p:sp>
    </p:spTree>
    <p:extLst>
      <p:ext uri="{BB962C8B-B14F-4D97-AF65-F5344CB8AC3E}">
        <p14:creationId xmlns:p14="http://schemas.microsoft.com/office/powerpoint/2010/main" val="23267201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Tm="3377">
        <p159:morph option="byObject"/>
      </p:transition>
    </mc:Choice>
    <mc:Fallback xmlns="">
      <p:transition spd="slow" advTm="3377">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39">
                                            <p:txEl>
                                              <p:pRg st="1" end="1"/>
                                            </p:txEl>
                                          </p:spTgt>
                                        </p:tgtEl>
                                        <p:attrNameLst>
                                          <p:attrName>style.visibility</p:attrName>
                                        </p:attrNameLst>
                                      </p:cBhvr>
                                      <p:to>
                                        <p:strVal val="visible"/>
                                      </p:to>
                                    </p:set>
                                    <p:animEffect transition="in" filter="fade">
                                      <p:cBhvr>
                                        <p:cTn id="7" dur="500"/>
                                        <p:tgtEl>
                                          <p:spTgt spid="26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39">
                                            <p:txEl>
                                              <p:pRg st="2" end="2"/>
                                            </p:txEl>
                                          </p:spTgt>
                                        </p:tgtEl>
                                        <p:attrNameLst>
                                          <p:attrName>style.visibility</p:attrName>
                                        </p:attrNameLst>
                                      </p:cBhvr>
                                      <p:to>
                                        <p:strVal val="visible"/>
                                      </p:to>
                                    </p:set>
                                    <p:animEffect transition="in" filter="fade">
                                      <p:cBhvr>
                                        <p:cTn id="12" dur="500"/>
                                        <p:tgtEl>
                                          <p:spTgt spid="26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39">
                                            <p:txEl>
                                              <p:pRg st="3" end="3"/>
                                            </p:txEl>
                                          </p:spTgt>
                                        </p:tgtEl>
                                        <p:attrNameLst>
                                          <p:attrName>style.visibility</p:attrName>
                                        </p:attrNameLst>
                                      </p:cBhvr>
                                      <p:to>
                                        <p:strVal val="visible"/>
                                      </p:to>
                                    </p:set>
                                    <p:animEffect transition="in" filter="fade">
                                      <p:cBhvr>
                                        <p:cTn id="17" dur="500"/>
                                        <p:tgtEl>
                                          <p:spTgt spid="26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39">
                                            <p:txEl>
                                              <p:pRg st="4" end="4"/>
                                            </p:txEl>
                                          </p:spTgt>
                                        </p:tgtEl>
                                        <p:attrNameLst>
                                          <p:attrName>style.visibility</p:attrName>
                                        </p:attrNameLst>
                                      </p:cBhvr>
                                      <p:to>
                                        <p:strVal val="visible"/>
                                      </p:to>
                                    </p:set>
                                    <p:animEffect transition="in" filter="fade">
                                      <p:cBhvr>
                                        <p:cTn id="22" dur="500"/>
                                        <p:tgtEl>
                                          <p:spTgt spid="26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39">
                                            <p:txEl>
                                              <p:pRg st="5" end="5"/>
                                            </p:txEl>
                                          </p:spTgt>
                                        </p:tgtEl>
                                        <p:attrNameLst>
                                          <p:attrName>style.visibility</p:attrName>
                                        </p:attrNameLst>
                                      </p:cBhvr>
                                      <p:to>
                                        <p:strVal val="visible"/>
                                      </p:to>
                                    </p:set>
                                    <p:animEffect transition="in" filter="fade">
                                      <p:cBhvr>
                                        <p:cTn id="27" dur="500"/>
                                        <p:tgtEl>
                                          <p:spTgt spid="26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39">
                                            <p:txEl>
                                              <p:pRg st="6" end="6"/>
                                            </p:txEl>
                                          </p:spTgt>
                                        </p:tgtEl>
                                        <p:attrNameLst>
                                          <p:attrName>style.visibility</p:attrName>
                                        </p:attrNameLst>
                                      </p:cBhvr>
                                      <p:to>
                                        <p:strVal val="visible"/>
                                      </p:to>
                                    </p:set>
                                    <p:animEffect transition="in" filter="fade">
                                      <p:cBhvr>
                                        <p:cTn id="32" dur="500"/>
                                        <p:tgtEl>
                                          <p:spTgt spid="26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A2DC0A9-10FF-C7C7-191B-21C01D554F10}"/>
              </a:ext>
            </a:extLst>
          </p:cNvPr>
          <p:cNvSpPr>
            <a:spLocks noGrp="1"/>
          </p:cNvSpPr>
          <p:nvPr>
            <p:ph type="body" sz="quarter" idx="27"/>
          </p:nvPr>
        </p:nvSpPr>
        <p:spPr>
          <a:xfrm>
            <a:off x="5794248" y="1155462"/>
            <a:ext cx="5727192" cy="3328860"/>
          </a:xfrm>
        </p:spPr>
        <p:txBody>
          <a:bodyPr/>
          <a:lstStyle/>
          <a:p>
            <a:r>
              <a:rPr lang="en-US" sz="4000" dirty="0"/>
              <a:t>“</a:t>
            </a:r>
            <a:r>
              <a:rPr lang="en-US" sz="4000" i="0" dirty="0">
                <a:solidFill>
                  <a:schemeClr val="tx1"/>
                </a:solidFill>
                <a:effectLst/>
                <a:latin typeface="Garamond" panose="02020404030301010803" pitchFamily="18" charset="0"/>
              </a:rPr>
              <a:t>A person who never made a mistake never tried anything new.“</a:t>
            </a:r>
          </a:p>
          <a:p>
            <a:endParaRPr lang="en-US" sz="4000" dirty="0">
              <a:solidFill>
                <a:schemeClr val="tx1"/>
              </a:solidFill>
              <a:latin typeface="Garamond" panose="02020404030301010803" pitchFamily="18" charset="0"/>
            </a:endParaRPr>
          </a:p>
          <a:p>
            <a:r>
              <a:rPr lang="en-US" sz="3600" b="0" i="0" dirty="0">
                <a:solidFill>
                  <a:schemeClr val="tx1"/>
                </a:solidFill>
                <a:effectLst/>
                <a:latin typeface="Garamond" panose="02020404030301010803" pitchFamily="18" charset="0"/>
              </a:rPr>
              <a:t>—Albert Einstein. ...</a:t>
            </a:r>
            <a:endParaRPr lang="en-US" sz="3600" dirty="0"/>
          </a:p>
        </p:txBody>
      </p:sp>
    </p:spTree>
    <p:extLst>
      <p:ext uri="{BB962C8B-B14F-4D97-AF65-F5344CB8AC3E}">
        <p14:creationId xmlns:p14="http://schemas.microsoft.com/office/powerpoint/2010/main" val="151458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4312118" y="505857"/>
            <a:ext cx="6535554" cy="2210954"/>
          </a:xfrm>
        </p:spPr>
        <p:txBody>
          <a:bodyPr/>
          <a:lstStyle/>
          <a:p>
            <a:pPr algn="ctr"/>
            <a:r>
              <a:rPr lang="en-US" sz="3200" dirty="0"/>
              <a:t>"Thank you for watching till the end, Your feedback is invaluable to us. We hope you found it informative and engaging " </a:t>
            </a:r>
            <a:r>
              <a:rPr lang="en-US" sz="2000" dirty="0"/>
              <a:t>🎉</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3"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4"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3692893" cy="1289395"/>
          </a:xfrm>
        </p:spPr>
        <p:txBody>
          <a:bodyPr/>
          <a:lstStyle/>
          <a:p>
            <a:pPr algn="ctr"/>
            <a:r>
              <a:rPr lang="en-US" dirty="0"/>
              <a:t>Mohammad Ayaan Alam </a:t>
            </a:r>
            <a:r>
              <a:rPr lang="en-IN" dirty="0"/>
              <a:t>m</a:t>
            </a:r>
            <a:r>
              <a:rPr lang="en" dirty="0"/>
              <a:t>r.ayaan.dev.gmail.com</a:t>
            </a:r>
          </a:p>
          <a:p>
            <a:pPr algn="ctr"/>
            <a:r>
              <a:rPr lang="en" dirty="0"/>
              <a:t>6202741771</a:t>
            </a:r>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6" cstate="print">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5">
                                            <p:txEl>
                                              <p:pRg st="0" end="0"/>
                                            </p:txEl>
                                          </p:spTgt>
                                        </p:tgtEl>
                                        <p:attrNameLst>
                                          <p:attrName>style.visibility</p:attrName>
                                        </p:attrNameLst>
                                      </p:cBhvr>
                                      <p:to>
                                        <p:strVal val="visible"/>
                                      </p:to>
                                    </p:set>
                                    <p:animEffect transition="in" filter="barn(inVertical)">
                                      <p:cBhvr>
                                        <p:cTn id="14" dur="500"/>
                                        <p:tgtEl>
                                          <p:spTgt spid="2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25">
                                            <p:txEl>
                                              <p:pRg st="1" end="1"/>
                                            </p:txEl>
                                          </p:spTgt>
                                        </p:tgtEl>
                                        <p:attrNameLst>
                                          <p:attrName>style.visibility</p:attrName>
                                        </p:attrNameLst>
                                      </p:cBhvr>
                                      <p:to>
                                        <p:strVal val="visible"/>
                                      </p:to>
                                    </p:set>
                                    <p:animEffect transition="in" filter="barn(inVertical)">
                                      <p:cBhvr>
                                        <p:cTn id="19" dur="500"/>
                                        <p:tgtEl>
                                          <p:spTgt spid="2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bldLst>
  </p:timing>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AD9BE2-6B3D-4616-B044-300A8177DEA5}">
  <ds:schemaRefs>
    <ds:schemaRef ds:uri="http://schemas.openxmlformats.org/package/2006/metadata/core-properties"/>
    <ds:schemaRef ds:uri="http://schemas.microsoft.com/sharepoint/v3"/>
    <ds:schemaRef ds:uri="http://purl.org/dc/terms/"/>
    <ds:schemaRef ds:uri="http://purl.org/dc/dcmitype/"/>
    <ds:schemaRef ds:uri="http://schemas.microsoft.com/office/infopath/2007/PartnerControls"/>
    <ds:schemaRef ds:uri="230e9df3-be65-4c73-a93b-d1236ebd677e"/>
    <ds:schemaRef ds:uri="http://purl.org/dc/elements/1.1/"/>
    <ds:schemaRef ds:uri="http://schemas.microsoft.com/office/2006/metadata/properties"/>
    <ds:schemaRef ds:uri="http://schemas.microsoft.com/office/2006/documentManagement/types"/>
    <ds:schemaRef ds:uri="16c05727-aa75-4e4a-9b5f-8a80a1165891"/>
    <ds:schemaRef ds:uri="71af3243-3dd4-4a8d-8c0d-dd76da1f02a5"/>
    <ds:schemaRef ds:uri="http://www.w3.org/XML/1998/namespace"/>
  </ds:schemaRefs>
</ds:datastoreItem>
</file>

<file path=customXml/itemProps2.xml><?xml version="1.0" encoding="utf-8"?>
<ds:datastoreItem xmlns:ds="http://schemas.openxmlformats.org/officeDocument/2006/customXml" ds:itemID="{74CFA8B0-C7B8-4655-A378-2962C04794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515263-A3DE-4193-B6AA-5C449C94519F}">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101</TotalTime>
  <Words>359</Words>
  <Application>Microsoft Office PowerPoint</Application>
  <PresentationFormat>Widescreen</PresentationFormat>
  <Paragraphs>57</Paragraphs>
  <Slides>9</Slides>
  <Notes>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等线</vt:lpstr>
      <vt:lpstr>Abadi</vt:lpstr>
      <vt:lpstr>Arial</vt:lpstr>
      <vt:lpstr>Calibri</vt:lpstr>
      <vt:lpstr>Garamond</vt:lpstr>
      <vt:lpstr>Posterama Text Black</vt:lpstr>
      <vt:lpstr>Posterama Text SemiBold</vt:lpstr>
      <vt:lpstr>Segoe UI Emoji</vt:lpstr>
      <vt:lpstr>Custom​​</vt:lpstr>
      <vt:lpstr>SHIELD INSURANCE ANALYSIS </vt:lpstr>
      <vt:lpstr>Agenda</vt:lpstr>
      <vt:lpstr>Introduction</vt:lpstr>
      <vt:lpstr>About Data </vt:lpstr>
      <vt:lpstr>PowerPoint Presentation</vt:lpstr>
      <vt:lpstr>Key Insights </vt:lpstr>
      <vt:lpstr>Skills Acquired</vt:lpstr>
      <vt:lpstr>PowerPoint Presentation</vt:lpstr>
      <vt:lpstr>"Thank you for watching till the end, Your feedback is invaluable to us. We hope you found it informative and engaging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SHIELD INSURANCE ANALYSIS</dc:title>
  <dc:creator>Aayaan</dc:creator>
  <cp:lastModifiedBy>Aayaan</cp:lastModifiedBy>
  <cp:revision>3</cp:revision>
  <dcterms:created xsi:type="dcterms:W3CDTF">2023-10-14T17:29:10Z</dcterms:created>
  <dcterms:modified xsi:type="dcterms:W3CDTF">2023-10-14T19:29:56Z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